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Calibri (MS) Light" charset="1" panose="020F0302020204030204"/>
      <p:regular r:id="rId42"/>
    </p:embeddedFont>
    <p:embeddedFont>
      <p:font typeface="Calibri (MS) Bold" charset="1" panose="020F0702030404030204"/>
      <p:regular r:id="rId43"/>
    </p:embeddedFont>
    <p:embeddedFont>
      <p:font typeface="Libre Baskerville" charset="1" panose="02000000000000000000"/>
      <p:regular r:id="rId44"/>
    </p:embeddedFont>
    <p:embeddedFont>
      <p:font typeface="Libre Baskerville Bold" charset="1" panose="02000000000000000000"/>
      <p:regular r:id="rId45"/>
    </p:embeddedFont>
    <p:embeddedFont>
      <p:font typeface="Libre Baskerville Italics" charset="1" panose="020000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yimagesearch.com/2020/11/30/siamese-networks-with-keras-tensorflow-and-deep-learning/" TargetMode="External" Type="http://schemas.openxmlformats.org/officeDocument/2006/relationships/hyperlink"/><Relationship Id="rId3" Target="https://www.cs.cmu.edu/~rsalakhu/papers/oneshot1.pdf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wnM2iABA.mp4" Type="http://schemas.openxmlformats.org/officeDocument/2006/relationships/video"/><Relationship Id="rId4" Target="../media/VAGwnM2iABA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pyimagesearch.com/2020/11/30/siamese-networks-with-keras-tensorflow-and-deep-learning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https://youtu.be/uPSAk27B-Xs" TargetMode="External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6000" y="1229710"/>
            <a:ext cx="13716000" cy="4834221"/>
            <a:chOff x="0" y="0"/>
            <a:chExt cx="18288000" cy="6445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6445628"/>
            </a:xfrm>
            <a:custGeom>
              <a:avLst/>
              <a:gdLst/>
              <a:ahLst/>
              <a:cxnLst/>
              <a:rect r="r" b="b" t="t" l="l"/>
              <a:pathLst>
                <a:path h="6445628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6445628"/>
                  </a:lnTo>
                  <a:lnTo>
                    <a:pt x="0" y="6445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288000" cy="652182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8424"/>
                </a:lnSpc>
              </a:pPr>
              <a:r>
                <a:rPr lang="en-US" sz="780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TP558 - Tópicos avançados em Machine Learning:</a:t>
              </a:r>
            </a:p>
            <a:p>
              <a:pPr algn="ctr">
                <a:lnSpc>
                  <a:spcPts val="8640"/>
                </a:lnSpc>
              </a:pPr>
              <a:r>
                <a:rPr lang="en-US" sz="800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Siamese Neural Networks for One-shot Image Recognition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65141" y="8716623"/>
            <a:ext cx="582363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 Cecília Silveira Fernandes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ana.fernandes@mtel.inatel.br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9959" y="8670903"/>
            <a:ext cx="3392082" cy="1015663"/>
            <a:chOff x="0" y="0"/>
            <a:chExt cx="4522776" cy="1354218"/>
          </a:xfrm>
        </p:grpSpPr>
        <p:sp>
          <p:nvSpPr>
            <p:cNvPr name="Freeform 7" id="7" descr="Logo"/>
            <p:cNvSpPr/>
            <p:nvPr/>
          </p:nvSpPr>
          <p:spPr>
            <a:xfrm flipH="false" flipV="false" rot="0">
              <a:off x="0" y="0"/>
              <a:ext cx="4522724" cy="1354201"/>
            </a:xfrm>
            <a:custGeom>
              <a:avLst/>
              <a:gdLst/>
              <a:ahLst/>
              <a:cxnLst/>
              <a:rect r="r" b="b" t="t" l="l"/>
              <a:pathLst>
                <a:path h="1354201" w="4522724">
                  <a:moveTo>
                    <a:pt x="0" y="0"/>
                  </a:moveTo>
                  <a:lnTo>
                    <a:pt x="4522724" y="0"/>
                  </a:lnTo>
                  <a:lnTo>
                    <a:pt x="4522724" y="1354201"/>
                  </a:lnTo>
                  <a:lnTo>
                    <a:pt x="0" y="135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7976" r="-1" b="-6838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94204" y="5831844"/>
            <a:ext cx="3099592" cy="3066247"/>
            <a:chOff x="0" y="0"/>
            <a:chExt cx="4522778" cy="4474122"/>
          </a:xfrm>
        </p:grpSpPr>
        <p:sp>
          <p:nvSpPr>
            <p:cNvPr name="Freeform 9" id="9" descr="Image result for machine learning"/>
            <p:cNvSpPr/>
            <p:nvPr/>
          </p:nvSpPr>
          <p:spPr>
            <a:xfrm flipH="false" flipV="false" rot="0">
              <a:off x="0" y="0"/>
              <a:ext cx="4522724" cy="4474083"/>
            </a:xfrm>
            <a:custGeom>
              <a:avLst/>
              <a:gdLst/>
              <a:ahLst/>
              <a:cxnLst/>
              <a:rect r="r" b="b" t="t" l="l"/>
              <a:pathLst>
                <a:path h="4474083" w="4522724">
                  <a:moveTo>
                    <a:pt x="0" y="0"/>
                  </a:moveTo>
                  <a:lnTo>
                    <a:pt x="4522724" y="0"/>
                  </a:lnTo>
                  <a:lnTo>
                    <a:pt x="4522724" y="4474083"/>
                  </a:lnTo>
                  <a:lnTo>
                    <a:pt x="0" y="4474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934" t="-9446" r="-22260" b="-707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7902" y="4149328"/>
            <a:ext cx="13072195" cy="1988345"/>
            <a:chOff x="0" y="0"/>
            <a:chExt cx="17429594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29593" cy="2651126"/>
            </a:xfrm>
            <a:custGeom>
              <a:avLst/>
              <a:gdLst/>
              <a:ahLst/>
              <a:cxnLst/>
              <a:rect r="r" b="b" t="t" l="l"/>
              <a:pathLst>
                <a:path h="2651126" w="17429593">
                  <a:moveTo>
                    <a:pt x="0" y="0"/>
                  </a:moveTo>
                  <a:lnTo>
                    <a:pt x="17429593" y="0"/>
                  </a:lnTo>
                  <a:lnTo>
                    <a:pt x="17429593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17429594" cy="25654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884"/>
                </a:lnSpc>
              </a:pPr>
              <a:r>
                <a:rPr lang="en-US" sz="73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Treinamento e otimização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521" y="39300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6546" y="923925"/>
            <a:ext cx="15999739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Tr</a:t>
            </a:r>
            <a:r>
              <a:rPr lang="en-US" sz="53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einamento é baseado em pares de entrada: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194395"/>
            <a:ext cx="13542357" cy="140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924" indent="-437462" lvl="1">
              <a:lnSpc>
                <a:spcPts val="5673"/>
              </a:lnSpc>
              <a:buFont typeface="Arial"/>
              <a:buChar char="•"/>
            </a:pPr>
            <a:r>
              <a:rPr lang="en-US" sz="405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Pares positivos (mesma classe/mesmo objeto)</a:t>
            </a:r>
          </a:p>
          <a:p>
            <a:pPr algn="l" marL="874924" indent="-437462" lvl="1">
              <a:lnSpc>
                <a:spcPts val="5673"/>
              </a:lnSpc>
              <a:buFont typeface="Arial"/>
              <a:buChar char="•"/>
            </a:pPr>
            <a:r>
              <a:rPr lang="en-US" sz="405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Pares Negativos (classes diferfentes)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3134" y="2978785"/>
            <a:ext cx="15301732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Objetivo</a:t>
            </a:r>
            <a:r>
              <a:rPr lang="en-US" sz="4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minimizar a distância entre embeddings de pares positivos e maximizar a distância entre </a:t>
            </a:r>
            <a:r>
              <a:rPr lang="en-US" sz="4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embeddings </a:t>
            </a:r>
            <a:r>
              <a:rPr lang="en-US" sz="4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 pares negativos, respeitando uma margem definida.  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744328" y="923925"/>
            <a:ext cx="5777746" cy="96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Los</a:t>
            </a:r>
            <a:r>
              <a:rPr lang="en-US" sz="56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 Function: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3236" y="2291080"/>
            <a:ext cx="16146064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Uma das mais comuns em SNNs.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Trabalha </a:t>
            </a: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 pares positivos (mesma classe) e pares negativos (classes diferentes).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Objetivo: minimizar a distância entre embeddings de pares positivos e maximizar a distância entre embeddings de pares negativos, respeitando uma margem definida.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Vantagem: intuitiva e diretamente voltada para medir similaridade.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59088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</a:t>
            </a: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ntrastive Loss: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38654"/>
            <a:ext cx="16146064" cy="631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Usa trios de exemplos: â</a:t>
            </a: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ncora, positivo (mesma classe da âncora) e negativo (classe diferente).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Objetivo: garantir que a distância entre âncora e positivo seja sempre menor que a distância entre âncora e negativo, dentro de uma margem.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Vantagem: mais robusta em problemas com grande variabilidade intra-classe.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43392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</a:t>
            </a: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riplet Loss: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38654"/>
            <a:ext cx="16146064" cy="631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Trata </a:t>
            </a: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tarefa como um</a:t>
            </a: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problema de classificação binária: o modelo prevê a probabilidade de dois inputs pertencerem à mesma classe.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Muito usada quando a saída da rede é uma camada sigmoidal que indica "similar" (1) ou "não similar" (0).</a:t>
            </a:r>
          </a:p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Pode ser combinada com regularização L2 ou dropout para reduzir overfitting.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1715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</a:t>
            </a: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inary Cross-Entropy Loss (BCE):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80991"/>
            <a:ext cx="15925879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</a:t>
            </a: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ntrastive Loss → foca em pares.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Triplet Loss → foca em trios, mais discriminativa.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Binary Cross-Entropy → foca em probabilidade, mais próxima da classificação binária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50310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Em </a:t>
            </a: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resumo: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58645"/>
            <a:ext cx="16370917" cy="382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</a:p>
          <a:p>
            <a:pPr algn="l" marL="863599" indent="-431800" lvl="1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Durante o treino, os pesos da rede são ajustados por backpropagation e algoritmos de otimização (ex.: Adam, SGD). O objetivo é minimizar a perda, ou seja, melhorar a capacidade da rede em mapear pares semelhantes próximos e pares diferentes distantes no espaço de embeddings.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44623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Ot</a:t>
            </a: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imização: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2500855" y="86810"/>
          <a:ext cx="3771900" cy="2514600"/>
        </p:xfrm>
        <a:graphic>
          <a:graphicData uri="http://schemas.openxmlformats.org/presentationml/2006/ole">
            <p:oleObj imgW="4521200" imgH="3263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1042" y="2200343"/>
            <a:ext cx="16158258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Depois de treinada, a SNN consegue comparar novas classes nunca vistas, porque ela não aprendeu rótulos diretamente, mas sim a medir similaridade entre representações.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5511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Ge</a:t>
            </a: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neralização: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1963" y="4274503"/>
            <a:ext cx="688407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Introdução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5352" y="4149328"/>
            <a:ext cx="13297296" cy="1988345"/>
            <a:chOff x="0" y="0"/>
            <a:chExt cx="17729728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29727" cy="2651126"/>
            </a:xfrm>
            <a:custGeom>
              <a:avLst/>
              <a:gdLst/>
              <a:ahLst/>
              <a:cxnLst/>
              <a:rect r="r" b="b" t="t" l="l"/>
              <a:pathLst>
                <a:path h="2651126" w="17729727">
                  <a:moveTo>
                    <a:pt x="0" y="0"/>
                  </a:moveTo>
                  <a:lnTo>
                    <a:pt x="17729727" y="0"/>
                  </a:lnTo>
                  <a:lnTo>
                    <a:pt x="17729727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17729728" cy="25749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208"/>
                </a:lnSpc>
              </a:pPr>
              <a:r>
                <a:rPr lang="en-US" sz="76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Vantagens e desvantagens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856527" y="665544"/>
          <a:ext cx="2514600" cy="2514600"/>
        </p:xfrm>
        <a:graphic>
          <a:graphicData uri="http://schemas.openxmlformats.org/presentationml/2006/ole">
            <p:oleObj imgW="30099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46848" y="4149328"/>
            <a:ext cx="12194304" cy="1988345"/>
            <a:chOff x="0" y="0"/>
            <a:chExt cx="16259072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59071" cy="2651126"/>
            </a:xfrm>
            <a:custGeom>
              <a:avLst/>
              <a:gdLst/>
              <a:ahLst/>
              <a:cxnLst/>
              <a:rect r="r" b="b" t="t" l="l"/>
              <a:pathLst>
                <a:path h="2651126" w="16259071">
                  <a:moveTo>
                    <a:pt x="0" y="0"/>
                  </a:moveTo>
                  <a:lnTo>
                    <a:pt x="16259071" y="0"/>
                  </a:lnTo>
                  <a:lnTo>
                    <a:pt x="16259071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16259072" cy="25654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884"/>
                </a:lnSpc>
              </a:pPr>
              <a:r>
                <a:rPr lang="en-US" sz="73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Exemplo(s) de aplicação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554059" y="7544378"/>
            <a:ext cx="2805703" cy="280570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546430" y="0"/>
            <a:ext cx="5157948" cy="10287000"/>
          </a:xfrm>
          <a:custGeom>
            <a:avLst/>
            <a:gdLst/>
            <a:ahLst/>
            <a:cxnLst/>
            <a:rect r="r" b="b" t="t" l="l"/>
            <a:pathLst>
              <a:path h="10287000" w="5157948">
                <a:moveTo>
                  <a:pt x="0" y="0"/>
                </a:moveTo>
                <a:lnTo>
                  <a:pt x="5157948" y="0"/>
                </a:lnTo>
                <a:lnTo>
                  <a:pt x="51579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3085" y="640636"/>
            <a:ext cx="9194525" cy="6961037"/>
          </a:xfrm>
          <a:custGeom>
            <a:avLst/>
            <a:gdLst/>
            <a:ahLst/>
            <a:cxnLst/>
            <a:rect r="r" b="b" t="t" l="l"/>
            <a:pathLst>
              <a:path h="6961037" w="9194525">
                <a:moveTo>
                  <a:pt x="0" y="0"/>
                </a:moveTo>
                <a:lnTo>
                  <a:pt x="9194525" y="0"/>
                </a:lnTo>
                <a:lnTo>
                  <a:pt x="9194525" y="6961037"/>
                </a:lnTo>
                <a:lnTo>
                  <a:pt x="0" y="6961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23085" y="7740087"/>
            <a:ext cx="6481823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contrastive loss</a:t>
            </a:r>
            <a:r>
              <a:rPr lang="en-US" sz="2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cai de forma estável em treino e validação, indicando que o modelo aproxima positivos e afasta negativos além da margem. A curva de validação levemente abaixo da de treino sugere boa generalização, sem sinais de overfitting.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7121" y="2140749"/>
            <a:ext cx="12673758" cy="641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Conv32 (3×3, ReLU) → capta bordas/traços finos dos dígitos.</a:t>
            </a:r>
          </a:p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MaxPool (2×2) → reduz resolução, mantém o que é mais saliente.</a:t>
            </a:r>
          </a:p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Conv64 (3×3, ReLU) → combina traços em partes maiores (curvas, cantos).</a:t>
            </a:r>
          </a:p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MaxPool (2×2) → nova redução + invariância leve a deslocamentos.</a:t>
            </a:r>
          </a:p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Conv128 (3×3, ReLU) → captura padrões mais abstratos do dígito.</a:t>
            </a:r>
          </a:p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GAP (Global Average Pooling) → transforma mapas em 1 vetor por canal, reduz parâmetros e evita overfitting.</a:t>
            </a:r>
          </a:p>
          <a:p>
            <a:pPr algn="l" marL="726642" indent="-363321" lvl="1">
              <a:lnSpc>
                <a:spcPts val="3634"/>
              </a:lnSpc>
              <a:buFont typeface="Arial"/>
              <a:buChar char="•"/>
            </a:pPr>
            <a:r>
              <a:rPr lang="en-US" sz="336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Dense(64) → comprime tudo num vetor de 64 dimensões = embedding.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29328" y="933450"/>
            <a:ext cx="1267375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Pip</a:t>
            </a:r>
            <a:r>
              <a:rPr lang="en-US" sz="50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eline da CNN (camada a camada)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5418" y="2201864"/>
            <a:ext cx="14217164" cy="3053144"/>
          </a:xfrm>
          <a:custGeom>
            <a:avLst/>
            <a:gdLst/>
            <a:ahLst/>
            <a:cxnLst/>
            <a:rect r="r" b="b" t="t" l="l"/>
            <a:pathLst>
              <a:path h="3053144" w="14217164">
                <a:moveTo>
                  <a:pt x="0" y="0"/>
                </a:moveTo>
                <a:lnTo>
                  <a:pt x="14217164" y="0"/>
                </a:lnTo>
                <a:lnTo>
                  <a:pt x="14217164" y="3053144"/>
                </a:lnTo>
                <a:lnTo>
                  <a:pt x="0" y="305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5028" y="933450"/>
            <a:ext cx="142171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Matriz de Confusão e métricas.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61005" y="5664902"/>
            <a:ext cx="9765990" cy="390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549" indent="-309275" lvl="1">
              <a:lnSpc>
                <a:spcPts val="3094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rede aprendeu um espaço de embeddings com separação quase perfeita entre pares iguais e diferentes (AUC = 0.998).</a:t>
            </a:r>
          </a:p>
          <a:p>
            <a:pPr algn="l" marL="618549" indent="-309275" lvl="1">
              <a:lnSpc>
                <a:spcPts val="3094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 o limiar escolhido, obteve Acurácia = 98.2%, Precisão = 98.8%, Recall = 97.5% e F1 = 98.1%.</a:t>
            </a:r>
          </a:p>
          <a:p>
            <a:pPr algn="l" marL="618549" indent="-309275" lvl="1">
              <a:lnSpc>
                <a:spcPts val="3094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Erros estão baixos e bem distribuídos: FAR ≈ 1.2% (falsas aceitações) e FRR ≈ 2.5% (falsas rejeições).</a:t>
            </a:r>
          </a:p>
          <a:p>
            <a:pPr algn="l" marL="618549" indent="-309275" lvl="1">
              <a:lnSpc>
                <a:spcPts val="3094"/>
              </a:lnSpc>
              <a:buFont typeface="Arial"/>
              <a:buChar char="•"/>
            </a:pPr>
            <a:r>
              <a:rPr lang="en-US" sz="2864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 curvas de loss de treino/validação caem juntas → boa generalização, sem overfitting visível.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0659" y="4306199"/>
            <a:ext cx="2907986" cy="2057400"/>
          </a:xfrm>
          <a:custGeom>
            <a:avLst/>
            <a:gdLst/>
            <a:ahLst/>
            <a:cxnLst/>
            <a:rect r="r" b="b" t="t" l="l"/>
            <a:pathLst>
              <a:path h="2057400" w="2907986">
                <a:moveTo>
                  <a:pt x="0" y="0"/>
                </a:moveTo>
                <a:lnTo>
                  <a:pt x="2907986" y="0"/>
                </a:lnTo>
                <a:lnTo>
                  <a:pt x="290798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3723" y="4326358"/>
            <a:ext cx="869844" cy="824178"/>
          </a:xfrm>
          <a:custGeom>
            <a:avLst/>
            <a:gdLst/>
            <a:ahLst/>
            <a:cxnLst/>
            <a:rect r="r" b="b" t="t" l="l"/>
            <a:pathLst>
              <a:path h="824178" w="869844">
                <a:moveTo>
                  <a:pt x="0" y="0"/>
                </a:moveTo>
                <a:lnTo>
                  <a:pt x="869844" y="0"/>
                </a:lnTo>
                <a:lnTo>
                  <a:pt x="869844" y="824178"/>
                </a:lnTo>
                <a:lnTo>
                  <a:pt x="0" y="824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56381" y="3113295"/>
            <a:ext cx="2855849" cy="3250303"/>
          </a:xfrm>
          <a:custGeom>
            <a:avLst/>
            <a:gdLst/>
            <a:ahLst/>
            <a:cxnLst/>
            <a:rect r="r" b="b" t="t" l="l"/>
            <a:pathLst>
              <a:path h="3250303" w="2855849">
                <a:moveTo>
                  <a:pt x="0" y="0"/>
                </a:moveTo>
                <a:lnTo>
                  <a:pt x="2855849" y="0"/>
                </a:lnTo>
                <a:lnTo>
                  <a:pt x="2855849" y="3250304"/>
                </a:lnTo>
                <a:lnTo>
                  <a:pt x="0" y="3250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7996" y="2977330"/>
            <a:ext cx="3408420" cy="3522233"/>
          </a:xfrm>
          <a:custGeom>
            <a:avLst/>
            <a:gdLst/>
            <a:ahLst/>
            <a:cxnLst/>
            <a:rect r="r" b="b" t="t" l="l"/>
            <a:pathLst>
              <a:path h="3522233" w="3408420">
                <a:moveTo>
                  <a:pt x="0" y="0"/>
                </a:moveTo>
                <a:lnTo>
                  <a:pt x="3408419" y="0"/>
                </a:lnTo>
                <a:lnTo>
                  <a:pt x="3408419" y="3522234"/>
                </a:lnTo>
                <a:lnTo>
                  <a:pt x="0" y="3522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50004" y="914400"/>
            <a:ext cx="67879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Casos de Sucesso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3207" y="6651465"/>
            <a:ext cx="414504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</a:t>
            </a:r>
            <a:r>
              <a:rPr lang="en-US" sz="24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erificação de assinatura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4123" y="6651465"/>
            <a:ext cx="295810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Verificação facial 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(foto-a-foto)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96628" y="6651465"/>
            <a:ext cx="5091154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</a:t>
            </a:r>
            <a:r>
              <a:rPr lang="en-US" sz="24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eduplicação de catálogo / busca visual em e-commerce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49328"/>
            <a:ext cx="18407075" cy="1988345"/>
            <a:chOff x="0" y="0"/>
            <a:chExt cx="24542766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2766" cy="2651126"/>
            </a:xfrm>
            <a:custGeom>
              <a:avLst/>
              <a:gdLst/>
              <a:ahLst/>
              <a:cxnLst/>
              <a:rect r="r" b="b" t="t" l="l"/>
              <a:pathLst>
                <a:path h="2651126" w="24542766">
                  <a:moveTo>
                    <a:pt x="0" y="0"/>
                  </a:moveTo>
                  <a:lnTo>
                    <a:pt x="24542766" y="0"/>
                  </a:lnTo>
                  <a:lnTo>
                    <a:pt x="24542766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4542766" cy="25749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452"/>
                </a:lnSpc>
              </a:pPr>
              <a:r>
                <a:rPr lang="en-US" sz="69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Comparação com outros algoritmos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2364534" y="514350"/>
          <a:ext cx="6286500" cy="3352800"/>
        </p:xfrm>
        <a:graphic>
          <a:graphicData uri="http://schemas.openxmlformats.org/presentationml/2006/ole">
            <p:oleObj imgW="7543800" imgH="4610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7799" y="3355975"/>
            <a:ext cx="13652402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 Redes Neurais Siamesas são uma alter</a:t>
            </a: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nativa poderosa quando temos muitos rótulos possíveis, mas poucos exemplos por classe.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Elas mudam o foco de classificação direta para medição de similaridade, oferecendo flexibilidade e generalização que outros algoritmos tradicionais dificilmente alcançam.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17799" y="1262806"/>
            <a:ext cx="136524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Conclusão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73481" y="6699023"/>
            <a:ext cx="4014519" cy="3587977"/>
          </a:xfrm>
          <a:custGeom>
            <a:avLst/>
            <a:gdLst/>
            <a:ahLst/>
            <a:cxnLst/>
            <a:rect r="r" b="b" t="t" l="l"/>
            <a:pathLst>
              <a:path h="3587977" w="4014519">
                <a:moveTo>
                  <a:pt x="0" y="0"/>
                </a:moveTo>
                <a:lnTo>
                  <a:pt x="4014519" y="0"/>
                </a:lnTo>
                <a:lnTo>
                  <a:pt x="4014519" y="3587977"/>
                </a:lnTo>
                <a:lnTo>
                  <a:pt x="0" y="358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43080" y="2453297"/>
            <a:ext cx="14413629" cy="468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2"/>
              </a:lnSpc>
            </a:pPr>
            <a:r>
              <a:rPr lang="en-US" sz="5308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 aprendizado de máquina, treinar bons modelos geralmente requer muito dados e alto poder computacional. Mas e quando temos apenas </a:t>
            </a:r>
            <a:r>
              <a:rPr lang="en-US" sz="5308" i="true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um único</a:t>
            </a:r>
            <a:r>
              <a:rPr lang="en-US" sz="5308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exemplo de cada classe?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570" y="0"/>
            <a:ext cx="3261965" cy="2103968"/>
          </a:xfrm>
          <a:custGeom>
            <a:avLst/>
            <a:gdLst/>
            <a:ahLst/>
            <a:cxnLst/>
            <a:rect r="r" b="b" t="t" l="l"/>
            <a:pathLst>
              <a:path h="2103968" w="3261965">
                <a:moveTo>
                  <a:pt x="0" y="0"/>
                </a:moveTo>
                <a:lnTo>
                  <a:pt x="3261966" y="0"/>
                </a:lnTo>
                <a:lnTo>
                  <a:pt x="3261966" y="2103968"/>
                </a:lnTo>
                <a:lnTo>
                  <a:pt x="0" y="210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7299" y="4080789"/>
            <a:ext cx="13716000" cy="1805178"/>
            <a:chOff x="0" y="0"/>
            <a:chExt cx="18288000" cy="24069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2406904"/>
            </a:xfrm>
            <a:custGeom>
              <a:avLst/>
              <a:gdLst/>
              <a:ahLst/>
              <a:cxnLst/>
              <a:rect r="r" b="b" t="t" l="l"/>
              <a:pathLst>
                <a:path h="2406904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2406904"/>
                  </a:lnTo>
                  <a:lnTo>
                    <a:pt x="0" y="2406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23825"/>
              <a:ext cx="18288000" cy="22830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692"/>
                </a:lnSpc>
              </a:pPr>
              <a:r>
                <a:rPr lang="en-US" sz="99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Perguntas?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128"/>
                </a:lnSpc>
              </a:pPr>
              <a:r>
                <a:rPr lang="en-US" sz="66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Referências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56360" y="2478882"/>
            <a:ext cx="15394329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[1] PyImageSearch. Siamese Networks with Keras, TensorFlow, and Deep Learning. Disponível em: </a:t>
            </a: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2" tooltip="https://pyimagesearch.com/2020/11/30/siamese-networks-with-keras-tensorflow-and-deep-learning/"/>
              </a:rPr>
              <a:t>https://pyimagesearch.com/2020/11/30/siamese-networks-with-keras-tensorflow-and-deep-learning/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[2] Koch, G. et al. Siamese Neural Networks for One-shot Image Recognition. CMU. Disponível em: </a:t>
            </a: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 tooltip="https://www.cs.cmu.edu/~rsalakhu/papers/oneshot1.pdf"/>
              </a:rPr>
              <a:t>https://www.cs.cmu.edu/~rsalakhu/papers/oneshot1.pdf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[3] Schroff, F., Kalenichenko, D., &amp; Philbin, J. (2015).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FaceNet: A Unified Embedding for Face Recognition and Clustering.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CVPR.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[5] Bertinetto, L., Valmadre, J., Henriques, J. F., Vedaldi, A., &amp; Torr, P. H. S. (2016).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Fully-Convolutional Siamese Networks for Object Tracking.</a:t>
            </a:r>
          </a:p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[6]https://youtu.be/uPSAk27B-Xs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7299" y="4080789"/>
            <a:ext cx="13716000" cy="1805178"/>
            <a:chOff x="0" y="0"/>
            <a:chExt cx="18288000" cy="24069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2406904"/>
            </a:xfrm>
            <a:custGeom>
              <a:avLst/>
              <a:gdLst/>
              <a:ahLst/>
              <a:cxnLst/>
              <a:rect r="r" b="b" t="t" l="l"/>
              <a:pathLst>
                <a:path h="2406904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2406904"/>
                  </a:lnTo>
                  <a:lnTo>
                    <a:pt x="0" y="2406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23825"/>
              <a:ext cx="18288000" cy="22830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692"/>
                </a:lnSpc>
              </a:pPr>
              <a:r>
                <a:rPr lang="en-US" sz="99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Obrigada!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89642" y="3224604"/>
            <a:ext cx="5908716" cy="590871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691229" y="2156418"/>
            <a:ext cx="1500544" cy="1403008"/>
          </a:xfrm>
          <a:custGeom>
            <a:avLst/>
            <a:gdLst/>
            <a:ahLst/>
            <a:cxnLst/>
            <a:rect r="r" b="b" t="t" l="l"/>
            <a:pathLst>
              <a:path h="1403008" w="1500544">
                <a:moveTo>
                  <a:pt x="0" y="0"/>
                </a:moveTo>
                <a:lnTo>
                  <a:pt x="1500544" y="0"/>
                </a:lnTo>
                <a:lnTo>
                  <a:pt x="1500544" y="1403008"/>
                </a:lnTo>
                <a:lnTo>
                  <a:pt x="0" y="1403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96771" y="1992882"/>
            <a:ext cx="709445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Formulário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5093" y="7160792"/>
            <a:ext cx="10137815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One-Shot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3080" y="2453297"/>
            <a:ext cx="14413629" cy="468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2"/>
              </a:lnSpc>
            </a:pPr>
            <a:r>
              <a:rPr lang="en-US" sz="5308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 aprendizado de máquina, treinar bons modelos geralmente requer muito dados e alto poder computacional. Mas e quando temos apenas </a:t>
            </a:r>
            <a:r>
              <a:rPr lang="en-US" sz="5308" i="true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um único</a:t>
            </a:r>
            <a:r>
              <a:rPr lang="en-US" sz="5308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exemplo de cada classe?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825" y="4509458"/>
            <a:ext cx="16506349" cy="114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Fundamentação Teórica/Arquitetura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43867" y="523875"/>
          <a:ext cx="16600267" cy="9534525"/>
        </p:xfrm>
        <a:graphic>
          <a:graphicData uri="http://schemas.openxmlformats.org/drawingml/2006/table">
            <a:tbl>
              <a:tblPr/>
              <a:tblGrid>
                <a:gridCol w="5533422"/>
                <a:gridCol w="5533422"/>
                <a:gridCol w="5533422"/>
              </a:tblGrid>
              <a:tr h="1539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Zero-Shot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One-Shot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9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Definição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 modelo não recebe exemplos da classe alvo.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Recebe um único exemplo por classe para aprender.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3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Base de Conhecimento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Usa atributos, descrições semânticas ou embeddings para reconhecer classes novas.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Aprende a partir de exemplos reais (mesmo que apenas 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9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Objetivo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Transferir conhecimento para classes nunca vistas.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Generalizar a partir de poucos dados rotulados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Exemplo prático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Identificar um animal desconhecido com base em sua descrição textual.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Reconhecer uma pessoa com apenas uma foto de referência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Aplicações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Tradução automática para novos idiomas, classificação de imagens sem rótulos de treino.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Reconhecimento facial, diagnóstico de doenças raras, biometria etc.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51599" y="740761"/>
            <a:ext cx="15507701" cy="8747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1167" y="34528"/>
            <a:ext cx="10625667" cy="1988345"/>
            <a:chOff x="0" y="0"/>
            <a:chExt cx="14167555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7555" cy="2651126"/>
            </a:xfrm>
            <a:custGeom>
              <a:avLst/>
              <a:gdLst/>
              <a:ahLst/>
              <a:cxnLst/>
              <a:rect r="r" b="b" t="t" l="l"/>
              <a:pathLst>
                <a:path h="2651126" w="14167555">
                  <a:moveTo>
                    <a:pt x="0" y="0"/>
                  </a:moveTo>
                  <a:lnTo>
                    <a:pt x="14167555" y="0"/>
                  </a:lnTo>
                  <a:lnTo>
                    <a:pt x="14167555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14167555" cy="25939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24"/>
                </a:lnSpc>
              </a:pPr>
              <a:r>
                <a:rPr lang="en-US" sz="53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Rede Neural Siamesa (SNN)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20683" y="1696003"/>
            <a:ext cx="12246634" cy="7562297"/>
          </a:xfrm>
          <a:custGeom>
            <a:avLst/>
            <a:gdLst/>
            <a:ahLst/>
            <a:cxnLst/>
            <a:rect r="r" b="b" t="t" l="l"/>
            <a:pathLst>
              <a:path h="7562297" w="12246634">
                <a:moveTo>
                  <a:pt x="0" y="0"/>
                </a:moveTo>
                <a:lnTo>
                  <a:pt x="12246634" y="0"/>
                </a:lnTo>
                <a:lnTo>
                  <a:pt x="12246634" y="7562297"/>
                </a:lnTo>
                <a:lnTo>
                  <a:pt x="0" y="756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00619" y="9098004"/>
            <a:ext cx="3005257" cy="31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19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equena → Semelhantes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5141" y="9544233"/>
            <a:ext cx="266140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Grande  → Diferentes</a:t>
            </a:r>
          </a:p>
        </p:txBody>
      </p:sp>
      <p:sp>
        <p:nvSpPr>
          <p:cNvPr name="TextBox 8" id="8"/>
          <p:cNvSpPr txBox="true"/>
          <p:nvPr/>
        </p:nvSpPr>
        <p:spPr>
          <a:xfrm rot="-5404412">
            <a:off x="14901676" y="9288420"/>
            <a:ext cx="63794" cy="24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148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(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80233" y="9129059"/>
            <a:ext cx="159575" cy="2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sz="1464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II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4975974" y="9702596"/>
            <a:ext cx="63794" cy="24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148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(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92393" y="9543252"/>
            <a:ext cx="159575" cy="2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sz="1464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910" y="9775782"/>
            <a:ext cx="9529417" cy="53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1557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 tooltip="https://pyimagesearch.com/2020/11/30/siamese-networks-with-keras-tensorflow-and-deep-learning/"/>
              </a:rPr>
              <a:t>https://pyimagesearch.com/2020/11/30/siamese-networks-with-keras-tensorflow-and-deep-learning/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26351" y="8620126"/>
            <a:ext cx="3009704" cy="79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d(x,</a:t>
            </a:r>
            <a:r>
              <a:rPr lang="en-US" sz="23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y) = √ Σ (xᵢ - yᵢ)²</a:t>
            </a:r>
          </a:p>
          <a:p>
            <a:pPr algn="ctr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1167" y="34528"/>
            <a:ext cx="10625667" cy="1988345"/>
            <a:chOff x="0" y="0"/>
            <a:chExt cx="14167555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7555" cy="2651126"/>
            </a:xfrm>
            <a:custGeom>
              <a:avLst/>
              <a:gdLst/>
              <a:ahLst/>
              <a:cxnLst/>
              <a:rect r="r" b="b" t="t" l="l"/>
              <a:pathLst>
                <a:path h="2651126" w="14167555">
                  <a:moveTo>
                    <a:pt x="0" y="0"/>
                  </a:moveTo>
                  <a:lnTo>
                    <a:pt x="14167555" y="0"/>
                  </a:lnTo>
                  <a:lnTo>
                    <a:pt x="14167555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14167555" cy="25939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24"/>
                </a:lnSpc>
              </a:pPr>
              <a:r>
                <a:rPr lang="en-US" sz="5300" b="true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Rede Neural Siamesa (SNN)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2707484" y="2022872"/>
            <a:ext cx="12873032" cy="7235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DAGwnfN8rd0</dc:identifier>
  <dcterms:modified xsi:type="dcterms:W3CDTF">2011-08-01T06:04:30Z</dcterms:modified>
  <cp:revision>1</cp:revision>
  <dc:title>TP558_X_Template.pptx</dc:title>
</cp:coreProperties>
</file>